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charts/style1.xml" ContentType="application/vnd.ms-office.chartstyle+xml"/>
  <Override PartName="/ppt/slides/slide1.xml" ContentType="application/vnd.openxmlformats-officedocument.presentationml.slide+xml"/>
  <Override PartName="/ppt/charts/colors1.xml" ContentType="application/vnd.ms-office.chartcolorstyle+xml"/>
  <Override PartName="/ppt/charts/chart4.xml" ContentType="application/vnd.openxmlformats-officedocument.drawingml.char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charts/chart5.xml" ContentType="application/vnd.openxmlformats-officedocument.drawingml.chart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56" d="100"/>
          <a:sy n="56" d="100"/>
        </p:scale>
        <p:origin x="72" y="372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themeOverride" Target="../theme/themeOverride1.xml" /><Relationship Id="rId2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themeOverride" Target="../theme/themeOverride1.xml" /><Relationship Id="rId2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themeOverride" Target="../theme/themeOverride1.xml" /><Relationship Id="rId2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5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latin typeface="Times New Roman"/>
                <a:cs typeface="Times New Roman"/>
              </a:rPr>
              <a:t>Объекты ГСН</a:t>
            </a:r>
            <a:endParaRPr lang="ru-RU"/>
          </a:p>
        </c:rich>
      </c:tx>
      <c:layout>
        <c:manualLayout>
          <c:xMode val="edge"/>
          <c:yMode val="edge"/>
          <c:x val="0.40485449792447681"/>
          <c:y val="0.072198489739089336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 bwMode="auto">
        <a:prstGeom prst="rect">
          <a:avLst/>
        </a:prstGeom>
        <a:noFill/>
        <a:ln>
          <a:noFill/>
        </a:ln>
        <a:effectLst/>
      </c:spPr>
    </c:floor>
    <c:sideWall>
      <c:thickness val="0"/>
      <c:spPr bwMode="auto">
        <a:prstGeom prst="rect">
          <a:avLst/>
        </a:prstGeom>
        <a:noFill/>
        <a:ln>
          <a:noFill/>
        </a:ln>
        <a:effectLst/>
      </c:spPr>
    </c:sideWall>
    <c:backWall>
      <c:thickness val="0"/>
      <c:spPr bwMode="auto">
        <a:prstGeom prst="rect">
          <a:avLst/>
        </a:prstGeom>
        <a:noFill/>
        <a:ln>
          <a:noFill/>
        </a:ln>
        <a:effectLst/>
      </c:spPr>
    </c:backWall>
    <c:plotArea>
      <c:layout/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368288406412677"/>
          <c:y val="0.18647896856388391"/>
          <c:w val="0.22980225075767369"/>
          <c:h val="0.64010643354427432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83568" y="2780928"/>
      <a:ext cx="7797552" cy="3829767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ru-RU"/>
    </a:p>
  </c:tx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400" b="1">
                <a:solidFill>
                  <a:schemeClr val="tx1"/>
                </a:solidFill>
                <a:latin typeface="Times New Roman"/>
                <a:cs typeface="Times New Roman"/>
              </a:rPr>
              <a:t>Объекты ГСН</a:t>
            </a:r>
            <a:endParaRPr lang="ru-RU"/>
          </a:p>
        </c:rich>
      </c:tx>
      <c:layout>
        <c:manualLayout>
          <c:xMode val="edge"/>
          <c:yMode val="edge"/>
          <c:x val="0.37782588689373281"/>
          <c:y val="0"/>
        </c:manualLayout>
      </c:layout>
      <c:overlay val="0"/>
      <c:spPr bwMode="auto">
        <a:prstGeom prst="rect">
          <a:avLst/>
        </a:prstGeom>
        <a:noFill/>
        <a:ln>
          <a:noFill/>
          <a:miter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 bwMode="auto">
        <a:prstGeom prst="rect">
          <a:avLst/>
        </a:prstGeom>
        <a:noFill/>
        <a:ln>
          <a:noFill/>
        </a:ln>
        <a:effectLst/>
      </c:spPr>
    </c:floor>
    <c:sideWall>
      <c:thickness val="0"/>
      <c:spPr bwMode="auto">
        <a:prstGeom prst="rect">
          <a:avLst/>
        </a:prstGeom>
        <a:noFill/>
        <a:ln>
          <a:noFill/>
        </a:ln>
        <a:effectLst/>
      </c:spPr>
    </c:sideWall>
    <c:backWall>
      <c:thickness val="0"/>
      <c:spPr bwMode="auto">
        <a:prstGeom prst="rect">
          <a:avLst/>
        </a:prstGeom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0.019539999999999998"/>
          <c:y val="0.14910999999999999"/>
          <c:w val="0.96091000000000004"/>
          <c:h val="0.658939999999999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Объекты ГСН</c:v>
                </c:pt>
              </c:strCache>
            </c:strRef>
          </c:tx>
          <c:dPt>
            <c:idx val="0"/>
            <c:bubble3D val="0"/>
            <c:explosion val="2"/>
            <c:spPr bwMode="auto">
              <a:prstGeom prst="rect">
                <a:avLst/>
              </a:prstGeom>
              <a:solidFill>
                <a:srgbClr val="FFFF00"/>
              </a:solidFill>
              <a:ln w="28575" cmpd="dbl">
                <a:solidFill>
                  <a:schemeClr val="tx1"/>
                </a:solidFill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</a:ln>
              <a:effectLst/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rgbClr val="002060"/>
              </a:solidFill>
              <a:ln w="2540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 w="28575">
                <a:solidFill>
                  <a:schemeClr val="tx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025342056070930919"/>
                  <c:y val="-0.027115349357560943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 algn="ctr">
                      <a:defRPr lang="en-US" sz="2000" b="1" i="0" u="none" strike="noStrike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Times New Roman"/>
                        <a:ea typeface="+mn-ea"/>
                        <a:cs typeface="Times New Roman"/>
                      </a:defRPr>
                    </a:pPr>
                    <a:r>
                      <a:rPr lang="en-US"/>
                      <a:t>2</a:t>
                    </a:r>
                    <a:endParaRPr lang="en-US"/>
                  </a:p>
                </c:rich>
              </c:tx>
            </c:dLbl>
            <c:dLbl>
              <c:idx val="1"/>
              <c:layout>
                <c:manualLayout>
                  <c:x val="0.016363597190502864"/>
                  <c:y val="-0.01973026429306153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/>
                      <a:ea typeface="+mn-ea"/>
                      <a:cs typeface="Times New Roman"/>
                    </a:defRPr>
                  </a:pPr>
                  <a:endParaRPr lang="ru-RU"/>
                </a:p>
              </c:txPr>
            </c:dLbl>
            <c:dLbl>
              <c:idx val="2"/>
              <c:layout>
                <c:manualLayout>
                  <c:x val="0.027918120969247784"/>
                  <c:y val="-0.041775407123370301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/>
                        <a:ea typeface="+mn-ea"/>
                        <a:cs typeface="Times New Roman"/>
                      </a:defRPr>
                    </a:pPr>
                    <a:r>
                      <a:rPr lang="en-US"/>
                      <a:t>6</a:t>
                    </a:r>
                    <a:endParaRPr lang="en-US"/>
                  </a:p>
                </c:rich>
              </c:tx>
            </c:dLbl>
            <c:dLbl>
              <c:idx val="3"/>
              <c:layout>
                <c:manualLayout>
                  <c:x val="0.068240263097956902"/>
                  <c:y val="-0.04061041112393958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defRPr>
                    </a:pPr>
                    <a:r>
                      <a:rPr lang="en-US"/>
                      <a:t>3</a:t>
                    </a:r>
                    <a:endParaRPr lang="en-US"/>
                  </a:p>
                </c:rich>
              </c:tx>
            </c:dLbl>
            <c:dLbl>
              <c:idx val="4"/>
              <c:layout>
                <c:manualLayout>
                  <c:x val="0.17038706506862666"/>
                  <c:y val="-0.3082206975618208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/>
                        <a:ea typeface="+mn-ea"/>
                        <a:cs typeface="Times New Roman"/>
                      </a:defRPr>
                    </a:pPr>
                    <a:r>
                      <a:rPr lang="en-US"/>
                      <a:t>105</a:t>
                    </a:r>
                    <a:endParaRPr lang="en-US"/>
                  </a:p>
                </c:rich>
              </c:tx>
            </c:dLbl>
            <c:dLbl>
              <c:idx val="5"/>
              <c:dLblPos val="bestFit"/>
              <c:layout>
                <c:manualLayout>
                  <c:x val="-0.059628970733378944"/>
                  <c:y val="-0.0207453851314844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rot="0" spcFirstLastPara="1" vertOverflow="ellipsis" vert="horz" wrap="square" lIns="38099" tIns="19049" rIns="38099" bIns="19049" anchor="ctr" anchorCtr="1">
                  <a:spAutoFit/>
                </a:bodyPr>
                <a:lstStyle/>
                <a:p>
                  <a:pPr>
                    <a:defRPr sz="1800" b="1" i="0" u="none" strike="noStrike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/>
                      <a:ea typeface="+mn-ea"/>
                      <a:cs typeface="Times New Roman"/>
                    </a:defRPr>
                  </a:pPr>
                  <a:endParaRPr lang="ru-RU"/>
                </a:p>
              </c:txPr>
            </c:dLbl>
            <c:dLbl>
              <c:idx val="6"/>
              <c:dLblPos val="bestFit"/>
              <c:layout>
                <c:manualLayout>
                  <c:x val="-0.0068971646485974057"/>
                  <c:y val="-0.021980190929799959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rot="0" spcFirstLastPara="1" vertOverflow="ellipsis" vert="horz" wrap="square" lIns="38099" tIns="19049" rIns="38099" bIns="19049" anchor="ctr" anchorCtr="1">
                  <a:spAutoFit/>
                </a:bodyPr>
                <a:lstStyle/>
                <a:p>
                  <a:pPr>
                    <a:defRPr sz="1800" b="1" i="0" u="none" strike="noStrike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/>
                      <a:ea typeface="+mn-ea"/>
                      <a:cs typeface="Times New Roman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1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strRef>
              <c:f>Лист1!$A$2:$A$8</c:f>
              <c:strCache>
                <c:ptCount val="7"/>
                <c:pt idx="0">
                  <c:v>Автодороги</c:v>
                </c:pt>
                <c:pt idx="1">
                  <c:v xml:space="preserve">ГТС I и II класса</c:v>
                </c:pt>
                <c:pt idx="2">
                  <c:v>Авиа</c:v>
                </c:pt>
                <c:pt idx="3">
                  <c:v>ЖД</c:v>
                </c:pt>
                <c:pt idx="4">
                  <c:v>ОПО</c:v>
                </c:pt>
                <c:pt idx="5">
                  <c:v>Отходы</c:v>
                </c:pt>
                <c:pt idx="6">
                  <c:v>Уникальный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</c:v>
                </c:pt>
                <c:pt idx="1">
                  <c:v>5</c:v>
                </c:pt>
                <c:pt idx="2">
                  <c:v>6</c:v>
                </c:pt>
                <c:pt idx="3">
                  <c:v>3</c:v>
                </c:pt>
                <c:pt idx="4">
                  <c:v>105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dLbls>
          <c:showBubbleSize val="0"/>
          <c:showCatName val="0"/>
          <c:showLeaderLines val="1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pPr>
            <a:endParaRPr lang="ru-RU"/>
          </a:p>
        </c:txPr>
      </c:legendEntry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>
              <a:solidFill>
                <a:schemeClr val="tx1"/>
              </a:solidFill>
              <a:latin typeface="Times New Roman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11558" y="548679"/>
      <a:ext cx="7797552" cy="5557959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Количество проверок и нарушений в </a:t>
            </a:r>
            <a:r>
              <a:rPr lang="ru-RU"/>
              <a:t>2024 </a:t>
            </a:r>
            <a:r>
              <a:rPr lang="ru-RU"/>
              <a:t>и </a:t>
            </a:r>
            <a:r>
              <a:rPr lang="ru-RU"/>
              <a:t>2025 </a:t>
            </a:r>
            <a:r>
              <a:rPr lang="ru-RU"/>
              <a:t>гг.</a:t>
            </a:r>
            <a:endParaRPr/>
          </a:p>
        </c:rich>
      </c:tx>
      <c:layout>
        <c:manualLayout>
          <c:xMode val="edge"/>
          <c:yMode val="edge"/>
          <c:x val="0.11046"/>
          <c:y val="0.010489999999999999"/>
        </c:manualLayout>
      </c:layout>
      <c:overlay val="0"/>
      <c:spPr bwMode="auto">
        <a:prstGeom prst="rect">
          <a:avLst/>
        </a:prstGeom>
        <a:noFill/>
        <a:ln>
          <a:noFill/>
          <a:miter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68384625991562878"/>
          <c:y val="0.16510621343204376"/>
          <c:w val="0.91137000000000001"/>
          <c:h val="0.646970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0049199999999999999"/>
                  <c:y val="-0.032300000000000002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220</a:t>
                    </a:r>
                    <a:endParaRPr lang="en-US"/>
                  </a:p>
                </c:rich>
              </c:tx>
            </c:dLbl>
            <c:dLbl>
              <c:idx val="1"/>
              <c:layout>
                <c:manualLayout>
                  <c:x val="0"/>
                  <c:y val="-0.03778999999999999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178</a:t>
                    </a:r>
                    <a:endParaRPr lang="en-US"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2000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2024 год</c:v>
                </c:pt>
                <c:pt idx="1">
                  <c:v xml:space="preserve">2025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223</c:v>
                </c:pt>
                <c:pt idx="1">
                  <c:v>178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Нарушения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 rot="0" vert="horz"/>
                  <a:lstStyle/>
                  <a:p>
                    <a:pPr>
                      <a:defRPr sz="2000"/>
                    </a:pPr>
                    <a:r>
                      <a:rPr lang="en-US"/>
                      <a:t>313</a:t>
                    </a:r>
                    <a:endParaRPr lang="en-US"/>
                  </a:p>
                </c:rich>
              </c:tx>
            </c:dLbl>
            <c:dLbl>
              <c:idx val="1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 rot="0" vert="horz"/>
                  <a:lstStyle/>
                  <a:p>
                    <a:pPr>
                      <a:defRPr sz="2000"/>
                    </a:pPr>
                    <a:r>
                      <a:rPr lang="en-US"/>
                      <a:t>168</a:t>
                    </a:r>
                    <a:endParaRPr lang="en-US"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2000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2024 год</c:v>
                </c:pt>
                <c:pt idx="1">
                  <c:v xml:space="preserve">2025 год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313</c:v>
                </c:pt>
                <c:pt idx="1">
                  <c:v>168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overlap val="-26"/>
        <c:axId val="452555728"/>
        <c:axId val="452556120"/>
      </c:barChart>
      <c:catAx>
        <c:axId val="45255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2000"/>
            </a:pPr>
            <a:endParaRPr lang="ru-RU"/>
          </a:p>
        </c:txPr>
        <c:crossAx val="452556120"/>
        <c:crosses val="autoZero"/>
        <c:auto val="1"/>
        <c:lblAlgn val="ctr"/>
        <c:lblOffset val="100"/>
        <c:noMultiLvlLbl val="0"/>
      </c:catAx>
      <c:valAx>
        <c:axId val="452556120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 sz="1800"/>
            </a:pPr>
            <a:endParaRPr lang="ru-RU"/>
          </a:p>
        </c:txPr>
        <c:crossAx val="452555728"/>
        <c:crosses val="autoZero"/>
        <c:crossBetween val="between"/>
      </c:valAx>
      <c:spPr bwMode="auto">
        <a:prstGeom prst="rect">
          <a:avLst/>
        </a:prstGeom>
        <a:noFill/>
        <a:ln>
          <a:noFill/>
          <a:round/>
        </a:ln>
        <a:effectLst/>
      </c:spPr>
    </c:plotArea>
    <c:legend>
      <c:legendPos val="b"/>
      <c:layout>
        <c:manualLayout>
          <c:xMode val="edge"/>
          <c:yMode val="edge"/>
          <c:x val="0.26388"/>
          <c:y val="0.93742999999999999"/>
          <c:w val="0.51436999999999999"/>
          <c:h val="0.056030000000000003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vert="horz"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spPr bwMode="auto">
    <a:xfrm>
      <a:off x="582068" y="188640"/>
      <a:ext cx="8136902" cy="6048670"/>
    </a:xfrm>
    <a:prstGeom prst="rect">
      <a:avLst/>
    </a:prstGeom>
    <a:noFill/>
    <a:ln>
      <a:noFill/>
    </a:ln>
    <a:effectLst/>
  </c:spPr>
  <c:txPr>
    <a:bodyPr/>
    <a:lstStyle/>
    <a:p>
      <a:pPr algn="ctr" defTabSz="914400">
        <a:spcBef>
          <a:spcPts val="0"/>
        </a:spcBef>
        <a:buNone/>
        <a:defRPr lang="ru-RU" sz="2400" b="1">
          <a:solidFill>
            <a:schemeClr val="tx1"/>
          </a:solidFill>
          <a:latin typeface="Times New Roman"/>
          <a:ea typeface="+mj-ea"/>
          <a:cs typeface="Times New Roman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spc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r>
              <a:rPr lang="ru-RU" sz="2400" b="1">
                <a:solidFill>
                  <a:schemeClr val="tx1"/>
                </a:solidFill>
              </a:rPr>
              <a:t>Количество и сумма штрафов в </a:t>
            </a:r>
            <a:r>
              <a:rPr lang="ru-RU" sz="2400" b="1">
                <a:solidFill>
                  <a:schemeClr val="tx1"/>
                </a:solidFill>
              </a:rPr>
              <a:t>2024 </a:t>
            </a:r>
            <a:r>
              <a:rPr lang="ru-RU" sz="2400" b="1">
                <a:solidFill>
                  <a:schemeClr val="tx1"/>
                </a:solidFill>
              </a:rPr>
              <a:t>и </a:t>
            </a:r>
            <a:r>
              <a:rPr lang="ru-RU" sz="2400" b="1">
                <a:solidFill>
                  <a:schemeClr val="tx1"/>
                </a:solidFill>
              </a:rPr>
              <a:t>2025 </a:t>
            </a:r>
            <a:r>
              <a:rPr lang="ru-RU" sz="2400" b="1">
                <a:solidFill>
                  <a:schemeClr val="tx1"/>
                </a:solidFill>
              </a:rPr>
              <a:t>гг.</a:t>
            </a:r>
            <a:endParaRPr lang="ru-RU"/>
          </a:p>
        </c:rich>
      </c:tx>
      <c:layout/>
      <c:overlay val="0"/>
      <c:spPr bwMode="auto">
        <a:prstGeom prst="rect">
          <a:avLst/>
        </a:prstGeom>
        <a:noFill/>
        <a:ln>
          <a:noFill/>
          <a:miter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5203"/>
          <c:y val="0.080170000000000005"/>
          <c:w val="0.93911"/>
          <c:h val="0.80723999999999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Штрафы</c:v>
                </c:pt>
              </c:strCache>
            </c:strRef>
          </c:tx>
          <c:spPr bwMode="auto">
            <a:prstGeom prst="rect">
              <a:avLst/>
            </a:prstGeom>
            <a:solidFill>
              <a:srgbClr val="4F81BD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000" b="1" i="0" u="none" strike="noStrike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defRPr>
                    </a:pPr>
                    <a:r>
                      <a:rPr lang="en-US"/>
                      <a:t>24</a:t>
                    </a:r>
                    <a:endParaRPr lang="en-US"/>
                  </a:p>
                </c:rich>
              </c:tx>
            </c:dLbl>
            <c:dLbl>
              <c:idx val="1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2000" b="1">
                        <a:solidFill>
                          <a:schemeClr val="tx1"/>
                        </a:solidFill>
                      </a:rPr>
                      <a:t>21</a:t>
                    </a:r>
                    <a:endParaRPr lang="en-US"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</c:v>
                </c:pt>
                <c:pt idx="1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Сумма, млн. руб</c:v>
                </c:pt>
              </c:strCache>
            </c:strRef>
          </c:tx>
          <c:spPr bwMode="auto">
            <a:prstGeom prst="rect">
              <a:avLst/>
            </a:prstGeom>
            <a:solidFill>
              <a:srgbClr val="C0504D">
                <a:lumMod val="60000"/>
                <a:lumOff val="40000"/>
              </a:srgb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0.042079999999999999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6.3</a:t>
                    </a:r>
                    <a:endParaRPr lang="en-US"/>
                  </a:p>
                </c:rich>
              </c:tx>
            </c:dLbl>
            <c:dLbl>
              <c:idx val="1"/>
              <c:layout>
                <c:manualLayout>
                  <c:x val="0.00298"/>
                  <c:y val="-0.036069999999999998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5.2</a:t>
                    </a:r>
                    <a:endParaRPr lang="en-US"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 formatCode="0.00">
                  <c:v>6.3</c:v>
                </c:pt>
                <c:pt idx="1">
                  <c:v>5.2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overlap val="-26"/>
        <c:axId val="142551320"/>
        <c:axId val="142048984"/>
      </c:barChart>
      <c:catAx>
        <c:axId val="14255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endParaRPr lang="ru-RU"/>
          </a:p>
        </c:txPr>
        <c:crossAx val="142048984"/>
        <c:crosses val="autoZero"/>
        <c:auto val="1"/>
        <c:lblAlgn val="ctr"/>
        <c:lblOffset val="100"/>
        <c:noMultiLvlLbl val="0"/>
      </c:catAx>
      <c:valAx>
        <c:axId val="142048984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pPr>
            <a:endParaRPr lang="ru-RU"/>
          </a:p>
        </c:txPr>
        <c:crossAx val="142551320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447000000000002"/>
          <c:y val="0.11043"/>
          <c:w val="0.64258000000000004"/>
          <c:h val="0.055960000000000003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395535" y="260647"/>
      <a:ext cx="8463034" cy="5976665"/>
    </a:xfrm>
    <a:prstGeom prst="rect">
      <a:avLst/>
    </a:prstGeom>
    <a:noFill/>
    <a:ln>
      <a:noFill/>
    </a:ln>
    <a:effectLst/>
  </c:spPr>
  <c:txPr>
    <a:bodyPr/>
    <a:lstStyle/>
    <a:p>
      <a:pPr>
        <a:defRPr sz="1800">
          <a:latin typeface="Times New Roman"/>
          <a:cs typeface="Times New Roman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965000000000001"/>
          <c:y val="0.092219999999999996"/>
          <c:w val="0.57493000000000005"/>
          <c:h val="0.7479099999999999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</c:v>
                </c:pt>
              </c:strCache>
            </c:strRef>
          </c:tx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 bwMode="auto">
              <a:prstGeom prst="rect">
                <a:avLst/>
              </a:prstGeom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0369592689802652"/>
                  <c:y val="-0.10243839749307763"/>
                </c:manualLayout>
              </c:layout>
              <c:separator xml:space="preserve">, </c:separator>
              <c:showBubbleSize val="0"/>
              <c:showCatName val="1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Консультирование,  </a:t>
                    </a:r>
                    <a:r>
                      <a:rPr lang="ru-RU"/>
                      <a:t>103</a:t>
                    </a:r>
                    <a:endParaRPr lang="ru-RU"/>
                  </a:p>
                </c:rich>
              </c:tx>
            </c:dLbl>
            <c:dLbl>
              <c:idx val="1"/>
              <c:layout>
                <c:manualLayout>
                  <c:x val="0.031465806357538643"/>
                  <c:y val="0.038233286116718626"/>
                </c:manualLayout>
              </c:layout>
              <c:separator xml:space="preserve">, </c:separator>
              <c:showBubbleSize val="0"/>
              <c:showCatName val="1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Информация на сайт ,  </a:t>
                    </a:r>
                    <a:r>
                      <a:rPr lang="ru-RU"/>
                      <a:t>27</a:t>
                    </a:r>
                    <a:endParaRPr lang="ru-RU"/>
                  </a:p>
                </c:rich>
              </c:tx>
            </c:dLbl>
            <c:dLbl>
              <c:idx val="2"/>
              <c:layout>
                <c:manualLayout>
                  <c:x val="-0.12938502478856809"/>
                  <c:y val="0.069732790634702127"/>
                </c:manualLayout>
              </c:layout>
              <c:separator xml:space="preserve">, </c:separator>
              <c:showBubbleSize val="0"/>
              <c:showCatName val="1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11132995528336735"/>
                  <c:y val="0.010335016660177668"/>
                </c:manualLayout>
              </c:layout>
              <c:separator xml:space="preserve">, </c:separator>
              <c:showBubbleSize val="0"/>
              <c:showCatName val="1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  <a:alpha val="91000"/>
                    </a:prstClr>
                  </a:solidFill>
                </a:ln>
                <a:effectLst/>
              </c:spPr>
              <c:tx>
                <c:rich>
                  <a:bodyPr rot="0" spcFirstLastPara="1" vertOverflow="clip" horzOverflow="clip" vert="horz" wrap="square" lIns="38099" tIns="19049" rIns="38099" bIns="19049" anchor="ctr" anchorCtr="1">
                    <a:noAutofit/>
                  </a:bodyPr>
                  <a:lstStyle/>
                  <a:p>
                    <a:pPr>
                      <a:defRPr sz="12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/>
                      <a:t>Публичные мероприятия,  </a:t>
                    </a:r>
                    <a:r>
                      <a:rPr lang="ru-RU"/>
                      <a:t>1</a:t>
                    </a:r>
                    <a:endParaRPr lang="ru-RU"/>
                  </a:p>
                </c:rich>
              </c:tx>
              <c:txPr>
                <a:bodyPr rot="0" spcFirstLastPara="1" vertOverflow="clip" horzOverflow="clip" vert="horz" wrap="square" lIns="38099" tIns="19049" rIns="38099" bIns="19049" anchor="ctr" anchorCtr="1">
                  <a:noAutofit/>
                </a:bodyPr>
                <a:lstStyle/>
                <a:p>
                  <a:pPr>
                    <a:defRPr sz="1200" b="0" i="0" u="none" strike="noStrik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-0.10991299698648782"/>
                  <c:y val="-0.001214954467660729"/>
                </c:manualLayout>
              </c:layout>
              <c:separator xml:space="preserve">, </c:separator>
              <c:showBubbleSize val="0"/>
              <c:showCatName val="1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Предостережения,  </a:t>
                    </a:r>
                    <a:r>
                      <a:rPr lang="ru-RU"/>
                      <a:t>66</a:t>
                    </a:r>
                    <a:endParaRPr lang="ru-RU"/>
                  </a:p>
                </c:rich>
              </c:tx>
            </c:dLbl>
            <c:dLbl>
              <c:idx val="5"/>
              <c:layout>
                <c:manualLayout>
                  <c:x val="-0.029320987654320986"/>
                  <c:y val="-0.13249737637174383"/>
                </c:manualLayout>
              </c:layout>
              <c:separator xml:space="preserve">, </c:separator>
              <c:showBubbleSize val="0"/>
              <c:showCatName val="1"/>
              <c:showLegendKey val="0"/>
              <c:showPercent val="0"/>
              <c:showSerName val="0"/>
              <c:showVal val="1"/>
            </c:dLbl>
            <c:separator xml:space="preserve">, </c:separator>
            <c:showBubbleSize val="0"/>
            <c:showCatName val="1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  <a:alpha val="91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>Лист1!$A$2:$A$7</c:f>
              <c:strCache>
                <c:ptCount val="6"/>
                <c:pt idx="0">
                  <c:v>Консультирование</c:v>
                </c:pt>
                <c:pt idx="1">
                  <c:v xml:space="preserve">Информация на сайт </c:v>
                </c:pt>
                <c:pt idx="2">
                  <c:v xml:space="preserve">Профилактические визиты</c:v>
                </c:pt>
                <c:pt idx="3">
                  <c:v xml:space="preserve">Публичные мероприятия</c:v>
                </c:pt>
                <c:pt idx="4">
                  <c:v>Предостережения</c:v>
                </c:pt>
                <c:pt idx="5">
                  <c:v xml:space="preserve">Мобильный инспектор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103</c:v>
                </c:pt>
                <c:pt idx="1">
                  <c:v>27</c:v>
                </c:pt>
                <c:pt idx="2">
                  <c:v>9</c:v>
                </c:pt>
                <c:pt idx="3">
                  <c:v>1</c:v>
                </c:pt>
                <c:pt idx="4">
                  <c:v>66</c:v>
                </c:pt>
                <c:pt idx="5">
                  <c:v>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firstSliceAng val="0"/>
        <c:holeSize val="50"/>
      </c:doughnut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69639999999999994"/>
          <c:y val="0.85328000000000004"/>
          <c:w val="0.89387000000000005"/>
          <c:h val="0.079149999999999998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395536" y="764704"/>
      <a:ext cx="8229600" cy="63261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type="tbl" userDrawn="1">
  <p:cSld name="Заголовок и таблиц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 bwMode="auto">
          <a:xfrm>
            <a:off x="457200" y="1600200"/>
            <a:ext cx="8229600" cy="4525963"/>
          </a:xfrm>
        </p:spPr>
        <p:txBody>
          <a:bodyPr/>
          <a:lstStyle/>
          <a:p>
            <a:pPr lvl="0">
              <a:defRPr/>
            </a:pPr>
            <a:endParaRPr lang="ru-RU"/>
          </a:p>
        </p:txBody>
      </p:sp>
      <p:sp>
        <p:nvSpPr>
          <p:cNvPr id="4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07635-F0E7-4C64-AF6F-EE108F91192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4">
            <a:alphaModFix amt="30000"/>
            <a:lum/>
          </a:blip>
          <a:srcRect l="6896" t="0" r="6896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 /><Relationship Id="rId3" Type="http://schemas.openxmlformats.org/officeDocument/2006/relationships/chart" Target="../charts/chart2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4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5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400" b="1">
                <a:latin typeface="Times New Roman"/>
                <a:cs typeface="Times New Roman"/>
              </a:rPr>
              <a:t>Федеральная служба по экологическому, технологическому и атомному надзору</a:t>
            </a:r>
            <a:br>
              <a:rPr lang="ru-RU" sz="1400">
                <a:latin typeface="Times New Roman"/>
                <a:cs typeface="Times New Roman"/>
              </a:rPr>
            </a:br>
            <a:r>
              <a:rPr lang="ru-RU" sz="1400" b="1">
                <a:latin typeface="Times New Roman"/>
                <a:cs typeface="Times New Roman"/>
              </a:rPr>
              <a:t>(Ростехнадзор)</a:t>
            </a:r>
            <a:br>
              <a:rPr lang="ru-RU" sz="1400">
                <a:latin typeface="Times New Roman"/>
                <a:cs typeface="Times New Roman"/>
              </a:rPr>
            </a:br>
            <a:r>
              <a:rPr lang="ru-RU" sz="1400" b="1">
                <a:latin typeface="Times New Roman"/>
                <a:cs typeface="Times New Roman"/>
              </a:rPr>
              <a:t>Ленское управление Федеральной службы по экологическому, технологическому и атомному надзору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11560" y="1600200"/>
            <a:ext cx="7992888" cy="463711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  <a:defRPr/>
            </a:pPr>
            <a:endParaRPr lang="ru-RU" sz="16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16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16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2400" b="1">
                <a:latin typeface="Times New Roman"/>
                <a:cs typeface="Times New Roman"/>
              </a:rPr>
              <a:t>АНАЛИЗ ПРАВОПРИМЕНИТЕЛЬНОЙ ПРАКТИКИ КОНТРОЛЬНО-НАДЗОРНОЙ ДЕЯТЕЛЬНОСТИ ПО НАДЗОРУ ЗА ОБЪЕКТАМИ В СФЕРЕ ГОСУДАРСТВЕННОГО СТРОИТЕЛЬНОГО НАДЗОРА </a:t>
            </a:r>
            <a:endParaRPr/>
          </a:p>
          <a:p>
            <a:pPr marL="0" indent="0" algn="ctr">
              <a:buNone/>
              <a:defRPr/>
            </a:pPr>
            <a:r>
              <a:rPr lang="ru-RU" sz="2400" b="1">
                <a:latin typeface="Times New Roman"/>
                <a:cs typeface="Times New Roman"/>
              </a:rPr>
              <a:t>ЗА </a:t>
            </a:r>
            <a:r>
              <a:rPr lang="ru-RU" sz="2400" b="1">
                <a:latin typeface="Times New Roman"/>
                <a:cs typeface="Times New Roman"/>
              </a:rPr>
              <a:t>2025 </a:t>
            </a:r>
            <a:r>
              <a:rPr lang="ru-RU" sz="2400" b="1">
                <a:latin typeface="Times New Roman"/>
                <a:cs typeface="Times New Roman"/>
              </a:rPr>
              <a:t>ГОД</a:t>
            </a:r>
            <a:endParaRPr/>
          </a:p>
          <a:p>
            <a:pPr marL="0" indent="0" algn="ctr">
              <a:buNone/>
              <a:defRPr/>
            </a:pPr>
            <a:endParaRPr lang="ru-RU" sz="1600" b="1">
              <a:solidFill>
                <a:srgbClr val="FF0000"/>
              </a:solidFill>
            </a:endParaRPr>
          </a:p>
          <a:p>
            <a:pPr marL="0" indent="0" algn="ctr">
              <a:buNone/>
              <a:defRPr/>
            </a:pPr>
            <a:endParaRPr lang="ru-RU" sz="1600" b="1">
              <a:solidFill>
                <a:srgbClr val="FF0000"/>
              </a:solidFill>
            </a:endParaRPr>
          </a:p>
          <a:p>
            <a:pPr marL="4487863" indent="0">
              <a:buNone/>
              <a:defRPr/>
            </a:pPr>
            <a:r>
              <a:rPr lang="ru-RU" sz="1600" b="1">
                <a:latin typeface="Times New Roman"/>
                <a:cs typeface="Times New Roman"/>
              </a:rPr>
              <a:t>                                                                                               </a:t>
            </a:r>
            <a:r>
              <a:rPr lang="ru-RU" sz="1700" b="1">
                <a:latin typeface="Times New Roman"/>
                <a:cs typeface="Times New Roman"/>
              </a:rPr>
              <a:t>Докладчик:</a:t>
            </a:r>
            <a:endParaRPr/>
          </a:p>
          <a:p>
            <a:pPr marL="4487863" indent="0">
              <a:buNone/>
              <a:defRPr/>
            </a:pPr>
            <a:r>
              <a:rPr lang="ru-RU" sz="1700" b="1">
                <a:latin typeface="Times New Roman"/>
                <a:cs typeface="Times New Roman"/>
              </a:rPr>
              <a:t>Начальник отдела по надзору за подъемными сооружениями и государственного строительного надзора</a:t>
            </a:r>
            <a:endParaRPr/>
          </a:p>
          <a:p>
            <a:pPr marL="4487863" indent="0">
              <a:buNone/>
              <a:defRPr/>
            </a:pPr>
            <a:r>
              <a:rPr lang="ru-RU" sz="1700" b="1">
                <a:latin typeface="Times New Roman"/>
                <a:cs typeface="Times New Roman"/>
              </a:rPr>
              <a:t>С.В. Каморский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683568" y="2780928"/>
          <a:ext cx="7797552" cy="3829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 xmlns:a="http://schemas.openxmlformats.org/drawingml/2006/main"/>
          </p:cNvGraphicFramePr>
          <p:nvPr/>
        </p:nvGraphicFramePr>
        <p:xfrm>
          <a:off x="611558" y="548679"/>
          <a:ext cx="7797552" cy="555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67544" y="404664"/>
            <a:ext cx="8229600" cy="3240360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ru-RU" sz="2600">
                <a:latin typeface="Times New Roman"/>
                <a:cs typeface="Times New Roman"/>
              </a:rPr>
              <a:t>         </a:t>
            </a:r>
            <a:endParaRPr/>
          </a:p>
          <a:p>
            <a:pPr marL="0" indent="0" algn="just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         </a:t>
            </a:r>
            <a:endParaRPr lang="ru-RU"/>
          </a:p>
        </p:txBody>
      </p:sp>
      <p:sp>
        <p:nvSpPr>
          <p:cNvPr id="4" name="Объект 2"/>
          <p:cNvSpPr txBox="1"/>
          <p:nvPr/>
        </p:nvSpPr>
        <p:spPr bwMode="auto">
          <a:xfrm>
            <a:off x="899592" y="3717032"/>
            <a:ext cx="3024336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>
              <a:spcBef>
                <a:spcPts val="0"/>
              </a:spcBef>
              <a:buFont typeface="Arial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>
              <a:spcBef>
                <a:spcPts val="0"/>
              </a:spcBef>
              <a:buFont typeface="Arial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/>
              <a:buNone/>
              <a:defRPr/>
            </a:pPr>
            <a:endParaRPr lang="ru-RU" sz="2800"/>
          </a:p>
        </p:txBody>
      </p:sp>
      <p:graphicFrame>
        <p:nvGraphicFramePr>
          <p:cNvPr id="964311438" name="Диаграмма 964311437"/>
          <p:cNvGraphicFramePr>
            <a:graphicFrameLocks xmlns:a="http://schemas.openxmlformats.org/drawingml/2006/main"/>
          </p:cNvGraphicFramePr>
          <p:nvPr/>
        </p:nvGraphicFramePr>
        <p:xfrm>
          <a:off x="582068" y="188640"/>
          <a:ext cx="8136902" cy="6048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8313" y="266381"/>
            <a:ext cx="8496175" cy="1074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>
              <a:lnSpc>
                <a:spcPct val="90000"/>
              </a:lnSpc>
              <a:spcBef>
                <a:spcPts val="0"/>
              </a:spcBef>
              <a:buNone/>
              <a:defRPr sz="33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2400" b="1">
                <a:latin typeface="Times New Roman"/>
              </a:rPr>
              <a:t>Наиболее часто встречающиеся нарушения обязательных требований</a:t>
            </a:r>
            <a:br>
              <a:rPr lang="ru-RU" sz="2400" b="1">
                <a:latin typeface="Times New Roman"/>
              </a:rPr>
            </a:br>
            <a:endParaRPr lang="ru-RU" sz="2200">
              <a:latin typeface="Times New Roman"/>
            </a:endParaRPr>
          </a:p>
        </p:txBody>
      </p:sp>
      <p:graphicFrame>
        <p:nvGraphicFramePr>
          <p:cNvPr id="6" name="Таблица 5"/>
          <p:cNvGraphicFramePr>
            <a:graphicFrameLocks xmlns:a="http://schemas.openxmlformats.org/drawingml/2006/main"/>
          </p:cNvGraphicFramePr>
          <p:nvPr/>
        </p:nvGraphicFramePr>
        <p:xfrm>
          <a:off x="483172" y="1412776"/>
          <a:ext cx="8496174" cy="5852796"/>
        </p:xfrm>
        <a:graphic>
          <a:graphicData uri="http://schemas.openxmlformats.org/drawingml/2006/table">
            <a:tbl>
              <a:tblPr firstRow="1" firstCol="1" lastRow="0" lastCol="0" bandRow="1" bandCol="0"/>
              <a:tblGrid>
                <a:gridCol w="481432"/>
                <a:gridCol w="2383260"/>
                <a:gridCol w="1440160"/>
                <a:gridCol w="1152128"/>
                <a:gridCol w="1152128"/>
                <a:gridCol w="936104"/>
                <a:gridCol w="950962"/>
              </a:tblGrid>
              <a:tr h="1448390"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№ п/п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02" marR="49302" marT="0" marB="0" anchor="ctr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381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Описание нарушений обязательных требований</a:t>
                      </a:r>
                      <a:endParaRPr/>
                    </a:p>
                  </a:txBody>
                  <a:tcPr marL="49302" marR="49302" marT="0" marB="0" anchor="ctr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381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Нормативный правовой акт, устанавливающий обязательные требования</a:t>
                      </a:r>
                      <a:endParaRPr/>
                    </a:p>
                  </a:txBody>
                  <a:tcPr marL="49302" marR="49302" marT="0" marB="0" anchor="ctr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381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Ответственность за нарушение обязательных требований</a:t>
                      </a:r>
                      <a:endParaRPr/>
                    </a:p>
                  </a:txBody>
                  <a:tcPr marL="49302" marR="49302" marT="0" marB="0" anchor="ctr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381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Основные причины нарушений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02" marR="49302" marT="0" marB="0" anchor="ctr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381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Количество случаев за отчетный период</a:t>
                      </a:r>
                      <a:endParaRPr/>
                    </a:p>
                  </a:txBody>
                  <a:tcPr marL="49302" marR="49302" marT="0" marB="0" anchor="ctr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381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Количество случаев за период </a:t>
                      </a:r>
                      <a:r>
                        <a:rPr lang="ru-RU" sz="1400">
                          <a:latin typeface="Times New Roman"/>
                          <a:cs typeface="Times New Roman"/>
                        </a:rPr>
                        <a:t>2024 </a:t>
                      </a:r>
                      <a:r>
                        <a:rPr lang="ru-RU" sz="1400">
                          <a:latin typeface="Times New Roman"/>
                          <a:cs typeface="Times New Roman"/>
                        </a:rPr>
                        <a:t>г.</a:t>
                      </a:r>
                      <a:endParaRPr/>
                    </a:p>
                  </a:txBody>
                  <a:tcPr marL="49302" marR="49302" marT="0" marB="0" anchor="ctr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381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</a:tr>
              <a:tr h="1204006">
                <a:tc>
                  <a:txBody>
                    <a:bodyPr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381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Отклонения от проектной документации, получившей положительное заключение государственной экспертизы</a:t>
                      </a:r>
                      <a:endParaRPr/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381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ч. 1.2 ст. 52 Градостроительного кодекса Российской Федерации</a:t>
                      </a:r>
                      <a:endParaRPr/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381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ч. 1 ст. 9.4 КоАП РФ</a:t>
                      </a:r>
                      <a:endParaRPr/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381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 rowSpan="3">
                  <a:txBody>
                    <a:bodyPr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Недостаточный контроль со стороны руководства, низкая исполнительская дисциплина, несоблюдение требований федерального законодательства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381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  <a:round/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135</a:t>
                      </a:r>
                      <a:endParaRPr lang="ru-RU" sz="1400">
                        <a:latin typeface="Times New Roman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381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129</a:t>
                      </a:r>
                      <a:endParaRPr lang="ru-RU" sz="1400">
                        <a:latin typeface="Times New Roman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381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1430528">
                <a:tc>
                  <a:txBody>
                    <a:bodyPr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Нарушения установленного порядка строительства (строительство без разрешения на строительство, </a:t>
                      </a:r>
                      <a:r>
                        <a:rPr lang="ru-RU" sz="1400">
                          <a:latin typeface="Times New Roman"/>
                          <a:cs typeface="Times New Roman"/>
                        </a:rPr>
                        <a:t>неуведомление</a:t>
                      </a:r>
                      <a:r>
                        <a:rPr lang="ru-RU" sz="1400">
                          <a:latin typeface="Times New Roman"/>
                          <a:cs typeface="Times New Roman"/>
                        </a:rPr>
                        <a:t> о начале строительства, </a:t>
                      </a:r>
                      <a:r>
                        <a:rPr lang="ru-RU" sz="1400">
                          <a:latin typeface="Times New Roman"/>
                          <a:cs typeface="Times New Roman"/>
                        </a:rPr>
                        <a:t>неуведомление</a:t>
                      </a:r>
                      <a:r>
                        <a:rPr lang="ru-RU" sz="1400">
                          <a:latin typeface="Times New Roman"/>
                          <a:cs typeface="Times New Roman"/>
                        </a:rPr>
                        <a:t> о сроках завершения работ подлежащих проверке)</a:t>
                      </a:r>
                      <a:endParaRPr/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ч.2 ст. 51,                 ч. 5, ч.7 ст. 52 Градостроительного кодекса Российской Федерации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ч. 1, ч.2 ст. 9.5 КоАП РФ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1400"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15</a:t>
                      </a:r>
                      <a:endParaRPr lang="ru-RU" sz="1400">
                        <a:latin typeface="Times New Roman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813620">
                <a:tc>
                  <a:txBody>
                    <a:bodyPr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Несоответствующее исполнение обязанностей строительного контроля</a:t>
                      </a:r>
                      <a:endParaRPr/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ч. 1 ст. 53 Градостроительного кодекса Российской Федерации</a:t>
                      </a:r>
                      <a:endParaRPr/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ч. 1 ст. 9.4 КоАП РФ</a:t>
                      </a:r>
                      <a:endParaRPr/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Times New Roman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cs typeface="Times New Roman"/>
                      </a:endParaRPr>
                    </a:p>
                  </a:txBody>
                  <a:tcPr marL="49302" marR="49302" marT="0" marB="0">
                    <a:lnL w="12700" algn="ctr">
                      <a:solidFill>
                        <a:sysClr val="window" lastClr="FFFFFF"/>
                      </a:solidFill>
                    </a:lnL>
                    <a:lnR w="12700" algn="ctr">
                      <a:solidFill>
                        <a:sysClr val="window" lastClr="FFFFFF"/>
                      </a:solidFill>
                    </a:lnR>
                    <a:lnT w="12700" algn="ctr">
                      <a:solidFill>
                        <a:sysClr val="window" lastClr="FFFFFF"/>
                      </a:solidFill>
                    </a:lnT>
                    <a:lnB w="12700" algn="ctr">
                      <a:solidFill>
                        <a:sysClr val="window" lastClr="FFFFFF"/>
                      </a:solidFill>
                    </a:lnB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616326887" name="Диаграмма 1616326886"/>
          <p:cNvGraphicFramePr>
            <a:graphicFrameLocks xmlns:a="http://schemas.openxmlformats.org/drawingml/2006/main"/>
          </p:cNvGraphicFramePr>
          <p:nvPr/>
        </p:nvGraphicFramePr>
        <p:xfrm>
          <a:off x="395535" y="260647"/>
          <a:ext cx="8463034" cy="5976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Профилактическая работа за </a:t>
            </a:r>
            <a:r>
              <a:rPr lang="ru-RU" sz="2400">
                <a:latin typeface="Times New Roman"/>
                <a:cs typeface="Times New Roman"/>
              </a:rPr>
              <a:t>2025 </a:t>
            </a:r>
            <a:r>
              <a:rPr lang="ru-RU" sz="2400">
                <a:latin typeface="Times New Roman"/>
                <a:cs typeface="Times New Roman"/>
              </a:rPr>
              <a:t>г.</a:t>
            </a:r>
            <a:endParaRPr/>
          </a:p>
        </p:txBody>
      </p:sp>
      <p:graphicFrame>
        <p:nvGraphicFramePr>
          <p:cNvPr id="12" name="Таблица 11"/>
          <p:cNvGraphicFramePr>
            <a:graphicFrameLocks xmlns:a="http://schemas.openxmlformats.org/drawingml/2006/main" noGrp="1"/>
          </p:cNvGraphicFramePr>
          <p:nvPr>
            <p:ph type="tbl" idx="1"/>
          </p:nvPr>
        </p:nvGraphicFramePr>
        <p:xfrm>
          <a:off x="395536" y="764704"/>
          <a:ext cx="8229600" cy="6326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818658"/>
          </a:xfrm>
        </p:spPr>
        <p:txBody>
          <a:bodyPr>
            <a:noAutofit/>
          </a:bodyPr>
          <a:lstStyle/>
          <a:p>
            <a:pPr indent="447675" algn="just">
              <a:defRPr/>
            </a:pPr>
            <a:r>
              <a:rPr lang="ru-RU" sz="1600">
                <a:latin typeface="Times New Roman"/>
                <a:cs typeface="Times New Roman"/>
              </a:rPr>
              <a:t>Приказом Министерства строительства и жилищно-коммунального хозяйства Российской Федерации от 28 августа 2025 г. № 518/</a:t>
            </a:r>
            <a:r>
              <a:rPr lang="ru-RU" sz="1600">
                <a:latin typeface="Times New Roman"/>
                <a:cs typeface="Times New Roman"/>
              </a:rPr>
              <a:t>пр</a:t>
            </a:r>
            <a:r>
              <a:rPr lang="ru-RU" sz="1600">
                <a:latin typeface="Times New Roman"/>
                <a:cs typeface="Times New Roman"/>
              </a:rPr>
              <a:t> внесено изменение в пункт 5 перечня индикаторов риска по федеральному государственному строительному надзору, утвержденного приказом Министерства строительства и жилищно-коммунального хозяйства Российской Федерации от 13 декабря 2024 г. № 860/</a:t>
            </a:r>
            <a:r>
              <a:rPr lang="ru-RU" sz="1600">
                <a:latin typeface="Times New Roman"/>
                <a:cs typeface="Times New Roman"/>
              </a:rPr>
              <a:t>пр</a:t>
            </a:r>
            <a:r>
              <a:rPr lang="ru-RU" sz="1600">
                <a:latin typeface="Times New Roman"/>
                <a:cs typeface="Times New Roman"/>
              </a:rPr>
              <a:t>, увеличен срок получения застройщиком разрешения на ввод объекта в эксплуатацию до 180 календарных дней, ранее</a:t>
            </a:r>
            <a:br>
              <a:rPr lang="ru-RU" sz="1600">
                <a:latin typeface="Times New Roman"/>
                <a:cs typeface="Times New Roman"/>
              </a:rPr>
            </a:br>
            <a:r>
              <a:rPr lang="ru-RU" sz="16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срок составлял 120 дней.</a:t>
            </a:r>
            <a:r>
              <a:rPr lang="ru-RU" sz="1600">
                <a:latin typeface="Times New Roman"/>
                <a:cs typeface="Times New Roman"/>
              </a:rPr>
              <a:t>        </a:t>
            </a:r>
            <a:br>
              <a:rPr lang="ru-RU" sz="1600">
                <a:latin typeface="Times New Roman"/>
                <a:cs typeface="Times New Roman"/>
              </a:rPr>
            </a:br>
            <a:r>
              <a:rPr lang="ru-RU" sz="1600">
                <a:latin typeface="Times New Roman"/>
                <a:cs typeface="Times New Roman"/>
              </a:rPr>
              <a:t>        Основанием </a:t>
            </a:r>
            <a:r>
              <a:rPr lang="ru-RU" sz="1600">
                <a:latin typeface="Times New Roman"/>
                <a:cs typeface="Times New Roman"/>
              </a:rPr>
              <a:t>для проведения внеплановой проверки является наличие у уполномоченного органа информации о неполучении застройщиком разрешения на ввод объекта в эксплуатацию по истечении 180 календарных дней со дня выдачи заключения о соответствии построенного, реконструированного объекта капитального строительства</a:t>
            </a:r>
            <a:br>
              <a:rPr lang="ru-RU" sz="1600">
                <a:latin typeface="Times New Roman"/>
                <a:cs typeface="Times New Roman"/>
              </a:rPr>
            </a:br>
            <a:r>
              <a:rPr lang="ru-RU" sz="1600">
                <a:latin typeface="Times New Roman"/>
                <a:cs typeface="Times New Roman"/>
              </a:rPr>
              <a:t>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br>
              <a:rPr lang="ru-RU" sz="2700" b="1">
                <a:latin typeface="Times New Roman"/>
                <a:cs typeface="Times New Roman"/>
              </a:rPr>
            </a:br>
            <a:br>
              <a:rPr lang="ru-RU" sz="2700" b="1">
                <a:latin typeface="Times New Roman"/>
                <a:cs typeface="Times New Roman"/>
              </a:rPr>
            </a:br>
            <a:br>
              <a:rPr lang="ru-RU" b="1">
                <a:latin typeface="Times New Roman"/>
                <a:cs typeface="Times New Roman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28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28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2800" b="1">
                <a:latin typeface="Times New Roman"/>
                <a:cs typeface="Times New Roman"/>
              </a:rPr>
              <a:t>СПАСИБО ЗА ВНИМАНИЕ!</a:t>
            </a:r>
            <a:br>
              <a:rPr lang="ru-RU" sz="2800" b="1">
                <a:latin typeface="Times New Roman"/>
                <a:cs typeface="Times New Roman"/>
              </a:rPr>
            </a:br>
            <a:endParaRPr lang="ru-RU" sz="28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2000" b="1">
                <a:latin typeface="Times New Roman"/>
                <a:cs typeface="Times New Roman"/>
              </a:rPr>
              <a:t>Начальник отдела по надзору за подъемными сооружениями и государственного строительного надзора</a:t>
            </a:r>
            <a:endParaRPr/>
          </a:p>
          <a:p>
            <a:pPr marL="457200" lvl="1" indent="0" algn="ctr">
              <a:buNone/>
              <a:defRPr/>
            </a:pPr>
            <a:endParaRPr lang="ru-RU" sz="2000" b="1">
              <a:latin typeface="Times New Roman"/>
              <a:cs typeface="Times New Roman"/>
            </a:endParaRPr>
          </a:p>
          <a:p>
            <a:pPr marL="457200" lvl="1" indent="0" algn="ctr">
              <a:buNone/>
              <a:defRPr/>
            </a:pPr>
            <a:r>
              <a:rPr lang="ru-RU" sz="2000" b="1">
                <a:latin typeface="Times New Roman"/>
                <a:cs typeface="Times New Roman"/>
              </a:rPr>
              <a:t>Каморский Степан Владимирович</a:t>
            </a:r>
            <a:endParaRPr lang="ru-RU"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Override1.xml><?xml version="1.0" encoding="utf-8"?>
<a:themeOverride xmlns:a="http://schemas.openxmlformats.org/drawingml/2006/main" xmlns:r="http://schemas.openxmlformats.org/officeDocument/2006/relationships" xmlns:p="http://schemas.openxmlformats.org/presentation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Arial"/>
      <a:cs typeface="Arial"/>
    </a:majorFont>
    <a:minorFont>
      <a:latin typeface="Calibri"/>
      <a:ea typeface="Arial"/>
      <a:cs typeface="Arial"/>
    </a:minorFont>
  </a:fontScheme>
  <a:fmtScheme name="Стандартная">
    <a:fillStyleLst>
      <a:solidFill>
        <a:schemeClr val="phClr"/>
      </a:solidFill>
      <a:gradFill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0</TotalTime>
  <Words>0</Words>
  <Application>Р7-Офис/7.3.0.0</Application>
  <DocSecurity>0</DocSecurity>
  <PresentationFormat>Экран (4:3)</PresentationFormat>
  <Paragraphs>0</Paragraphs>
  <Slides>8</Slides>
  <Notes>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Роева Ирина Валерьевна</dc:creator>
  <cp:keywords/>
  <dc:description/>
  <dc:identifier/>
  <dc:language/>
  <cp:lastModifiedBy/>
  <cp:revision>144</cp:revision>
  <dcterms:created xsi:type="dcterms:W3CDTF">2018-07-25T06:35:57Z</dcterms:created>
  <dcterms:modified xsi:type="dcterms:W3CDTF">2026-03-05T07:24:10Z</dcterms:modified>
  <cp:category/>
  <cp:contentStatus/>
  <cp:version/>
</cp:coreProperties>
</file>